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64" r:id="rId4"/>
    <p:sldId id="262" r:id="rId5"/>
    <p:sldId id="265" r:id="rId6"/>
    <p:sldId id="268" r:id="rId7"/>
    <p:sldId id="266" r:id="rId8"/>
    <p:sldId id="267" r:id="rId9"/>
    <p:sldId id="263" r:id="rId10"/>
    <p:sldId id="269" r:id="rId11"/>
    <p:sldId id="270" r:id="rId12"/>
    <p:sldId id="272" r:id="rId13"/>
    <p:sldId id="271" r:id="rId14"/>
    <p:sldId id="273" r:id="rId15"/>
    <p:sldId id="275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11/23/2020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11/23/2020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Autofit/>
          </a:bodyPr>
          <a:lstStyle/>
          <a:p>
            <a:r>
              <a:rPr lang="en-US" sz="5400" dirty="0"/>
              <a:t>Settling the Great Australian Rivalry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 Sydney Better than Melbourne?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7C2D430-297C-4F67-BE58-306B800F9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696111" y="1696112"/>
            <a:ext cx="6856879" cy="346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A96D-D3FC-43BF-ABF2-722917E9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Types of Postcodes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BC685-1B9F-41F9-906A-81558E6BC7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compare Sydney and Melbourne, their postcodes needed to be classified using a common framework</a:t>
            </a:r>
          </a:p>
          <a:p>
            <a:r>
              <a:rPr lang="en-US" dirty="0"/>
              <a:t>The unsupervised technique K-Means clustering divides data into K groups based on their similarity</a:t>
            </a:r>
          </a:p>
          <a:p>
            <a:r>
              <a:rPr lang="en-US" dirty="0"/>
              <a:t>Four was determined the appropriate number of groups using the “elbow” method, which is shown along with resulting segment sizes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7FBF8-913C-461A-BA2B-B8D712472C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81318-4419-473E-80F8-632394DEF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950" y="2120901"/>
            <a:ext cx="3365395" cy="18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757DB2-1002-45BF-BA10-2BEA9AAFF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977" y="3997095"/>
            <a:ext cx="3432703" cy="1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8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718A3-0E7E-4A15-A3D9-EB982A53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Segments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8E67A-536D-4A77-B811-552860916E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53217F-9E2D-4DEE-AD70-4D73490FE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52" y="2112511"/>
            <a:ext cx="6079797" cy="374819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42636-D590-4A8F-A27C-986E5AF7A4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Using the “average” member for each cluster, the segments were identified and labelled as:</a:t>
            </a:r>
            <a:endParaRPr lang="en-US" sz="1900" dirty="0"/>
          </a:p>
          <a:p>
            <a:pPr lvl="1"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900" dirty="0"/>
              <a:t>Segment 1: “Retail and Entertainment”</a:t>
            </a:r>
          </a:p>
          <a:p>
            <a:pPr lvl="1"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900" dirty="0"/>
              <a:t>Segment 2: “International Cuisine</a:t>
            </a:r>
          </a:p>
          <a:p>
            <a:pPr lvl="1"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900" dirty="0"/>
              <a:t>Segment 3: “High Volume Retail”</a:t>
            </a:r>
          </a:p>
          <a:p>
            <a:pPr lvl="1"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900" dirty="0"/>
              <a:t>Segment 4: “Nature and Sport”</a:t>
            </a:r>
          </a:p>
          <a:p>
            <a:pPr marL="0" indent="0">
              <a:buNone/>
            </a:pP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065579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45318-6794-4F60-A69A-B5C5276B3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Sydney &amp; Melbourne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967E0-1974-48EB-B0D8-460E8089C8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Having identified each postcode as one of four types, results were aggregated to allow comparison of the cities’ features and strengths</a:t>
            </a:r>
          </a:p>
          <a:p>
            <a:r>
              <a:rPr lang="en-US" dirty="0"/>
              <a:t>The radar plot (right) </a:t>
            </a:r>
            <a:r>
              <a:rPr lang="en-US" dirty="0" err="1"/>
              <a:t>visualises</a:t>
            </a:r>
            <a:r>
              <a:rPr lang="en-US" dirty="0"/>
              <a:t> the results, while the maps on the following slide provide spatial views of the distribution in each city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54F72B-1B34-4449-996D-D170C42CDA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062F9-DF6C-4B35-BD5E-5455D5FE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1974723"/>
            <a:ext cx="5145470" cy="360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71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3B854-1BFD-4A32-82DE-D2FABE50E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0" y="286604"/>
            <a:ext cx="6055568" cy="721394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Sydney</a:t>
            </a:r>
            <a:endParaRPr lang="en-AU" sz="2800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2BDE6-CEF1-4A9F-901E-D2B1DC275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3" r="8673"/>
          <a:stretch/>
        </p:blipFill>
        <p:spPr>
          <a:xfrm>
            <a:off x="21770" y="1008017"/>
            <a:ext cx="6055568" cy="4478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0D4DDD-0DB9-4947-A967-A169D7AE68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9" r="10351"/>
          <a:stretch/>
        </p:blipFill>
        <p:spPr>
          <a:xfrm>
            <a:off x="6114662" y="1007997"/>
            <a:ext cx="6055568" cy="4478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426AF6A-FF42-42DF-B551-2F084AA9DEB7}"/>
              </a:ext>
            </a:extLst>
          </p:cNvPr>
          <p:cNvSpPr txBox="1">
            <a:spLocks/>
          </p:cNvSpPr>
          <p:nvPr/>
        </p:nvSpPr>
        <p:spPr>
          <a:xfrm>
            <a:off x="6114661" y="286603"/>
            <a:ext cx="6055567" cy="7213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2"/>
                </a:solidFill>
              </a:rPr>
              <a:t>Melbourne</a:t>
            </a:r>
            <a:endParaRPr lang="en-AU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716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F0FE3-85EE-4B9E-9E89-6C4C61E6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7C4F0-9C2D-40A7-940A-A40FFB8146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Melbourne is dominated by Retail related postcodes, while Sydney has double the rate of postcodes boasting International Cuisine</a:t>
            </a:r>
          </a:p>
          <a:p>
            <a:r>
              <a:rPr lang="en-US" dirty="0"/>
              <a:t>While Melbourne and Sydney show similar levels of Nature and Sport, the individual contribution of nature and sport in each city is not known 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976B8-A394-4D12-BFB6-E99B704BF6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Both cities show a tendency of Retail and Entertainment postcodes around the CBD, with High Volume Retail further out</a:t>
            </a:r>
          </a:p>
          <a:p>
            <a:r>
              <a:rPr lang="en-US" dirty="0"/>
              <a:t>Sydney’s Nature and Sport is </a:t>
            </a:r>
            <a:r>
              <a:rPr lang="en-US" dirty="0" err="1"/>
              <a:t>centred</a:t>
            </a:r>
            <a:r>
              <a:rPr lang="en-US" dirty="0"/>
              <a:t> around water, while Melbourne’s is more diverse, incorporating parks and mountains</a:t>
            </a:r>
          </a:p>
          <a:p>
            <a:r>
              <a:rPr lang="en-AU" dirty="0"/>
              <a:t>In line with Sydney’s prevalence of International Cuisine, its geographic distribution is more dispersed than Melbourne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12FDBF-A8A7-431A-94C5-114783C1187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88398" y="4533201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83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2132-8861-4EF5-BCA5-D51F0EE5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814A-E4D4-474D-924F-D11643468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Sydney matching Melbourne in sports and nature and demonstrably proving its international status, it is clearly living up to its claims as natural beauty and international city</a:t>
            </a:r>
          </a:p>
          <a:p>
            <a:r>
              <a:rPr lang="en-US" dirty="0"/>
              <a:t>Melbourne on the other hand failed to demonstrate one of its key claims: that of cultural superiority</a:t>
            </a:r>
          </a:p>
          <a:p>
            <a:r>
              <a:rPr lang="en-US" dirty="0"/>
              <a:t>The analysis does, however, have the potential for human bias, through the crowd sourced </a:t>
            </a:r>
            <a:r>
              <a:rPr lang="en-US" dirty="0" err="1"/>
              <a:t>Forsquare</a:t>
            </a:r>
            <a:r>
              <a:rPr lang="en-US" dirty="0"/>
              <a:t> data and the objective </a:t>
            </a:r>
            <a:r>
              <a:rPr lang="en-US" dirty="0" err="1"/>
              <a:t>categorisation</a:t>
            </a:r>
            <a:r>
              <a:rPr lang="en-US" dirty="0"/>
              <a:t> and cluster analysis</a:t>
            </a:r>
          </a:p>
          <a:p>
            <a:r>
              <a:rPr lang="en-US" dirty="0"/>
              <a:t>Potential weaknesses aside, the analysis provides a clear answer to the question:</a:t>
            </a:r>
          </a:p>
          <a:p>
            <a:pPr algn="ctr">
              <a:spcBef>
                <a:spcPts val="0"/>
              </a:spcBef>
            </a:pPr>
            <a:r>
              <a:rPr lang="en-US" dirty="0"/>
              <a:t>Which is better? Sydney or Melbourne…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5451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598B3-148E-4C0B-A276-F8E78280F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And the winner is… Sydney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B2000A-75BA-414A-964D-FEA40A17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015717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0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AU" sz="4000" i="1" dirty="0">
                <a:solidFill>
                  <a:srgbClr val="FFFFFF"/>
                </a:solidFill>
              </a:rPr>
              <a:t>We've got Australian booze</a:t>
            </a:r>
            <a:br>
              <a:rPr lang="en-AU" sz="4000" i="1" dirty="0">
                <a:solidFill>
                  <a:srgbClr val="FFFFFF"/>
                </a:solidFill>
              </a:rPr>
            </a:br>
            <a:r>
              <a:rPr lang="en-AU" sz="4000" i="1" dirty="0">
                <a:solidFill>
                  <a:srgbClr val="FFFFFF"/>
                </a:solidFill>
              </a:rPr>
              <a:t>and the Melbourne Cup each year.</a:t>
            </a:r>
            <a:br>
              <a:rPr lang="en-AU" sz="4000" i="1" dirty="0">
                <a:solidFill>
                  <a:srgbClr val="FFFFFF"/>
                </a:solidFill>
              </a:rPr>
            </a:br>
            <a:r>
              <a:rPr lang="en-AU" sz="4000" i="1" dirty="0">
                <a:solidFill>
                  <a:srgbClr val="FFFFFF"/>
                </a:solidFill>
              </a:rPr>
              <a:t>Sydney's girls are way out front</a:t>
            </a:r>
            <a:br>
              <a:rPr lang="en-AU" sz="4000" i="1" dirty="0">
                <a:solidFill>
                  <a:srgbClr val="FFFFFF"/>
                </a:solidFill>
              </a:rPr>
            </a:br>
            <a:r>
              <a:rPr lang="en-AU" sz="4000" i="1" dirty="0">
                <a:solidFill>
                  <a:srgbClr val="FFFFFF"/>
                </a:solidFill>
              </a:rPr>
              <a:t>but we've got stronger beer.</a:t>
            </a:r>
            <a:endParaRPr lang="en-US" sz="4000" i="1" dirty="0">
              <a:solidFill>
                <a:srgbClr val="FFFF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</a:t>
            </a:r>
            <a:r>
              <a:rPr lang="en-AU" dirty="0">
                <a:solidFill>
                  <a:srgbClr val="FFFFFF"/>
                </a:solidFill>
              </a:rPr>
              <a:t>Idlers Five (</a:t>
            </a:r>
            <a:r>
              <a:rPr lang="en-AU" dirty="0" err="1">
                <a:solidFill>
                  <a:srgbClr val="FFFFFF"/>
                </a:solidFill>
              </a:rPr>
              <a:t>Melborn</a:t>
            </a:r>
            <a:r>
              <a:rPr lang="en-AU" dirty="0">
                <a:solidFill>
                  <a:srgbClr val="FFFFFF"/>
                </a:solidFill>
              </a:rPr>
              <a:t> and </a:t>
            </a:r>
            <a:r>
              <a:rPr lang="en-AU" dirty="0" err="1">
                <a:solidFill>
                  <a:srgbClr val="FFFFFF"/>
                </a:solidFill>
              </a:rPr>
              <a:t>Sideny</a:t>
            </a:r>
            <a:r>
              <a:rPr lang="en-AU" dirty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4986-43B2-4A01-BEE3-E8DCF36D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C07D-5080-4E76-AA2E-1077232678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568DB-CD7E-4916-BB9B-C5EB2B73A9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US" dirty="0"/>
              <a:t>Australian’s have always argued over whether Sydney or Melbourne is better</a:t>
            </a:r>
          </a:p>
          <a:p>
            <a:r>
              <a:rPr lang="en-US" dirty="0"/>
              <a:t>Melbourne claims sport and culture, while Sydney boasts of natural beauty and international appeal</a:t>
            </a:r>
          </a:p>
          <a:p>
            <a:r>
              <a:rPr lang="en-AU" dirty="0"/>
              <a:t>To settle this rivalry, data science and Foursquare data will combine to provide the cold hard facts: </a:t>
            </a:r>
          </a:p>
          <a:p>
            <a:pPr algn="ctr">
              <a:spcBef>
                <a:spcPts val="0"/>
              </a:spcBef>
            </a:pPr>
            <a:r>
              <a:rPr lang="en-AU" dirty="0"/>
              <a:t>Is Sydney better than Melbourne?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A5761E-4E8D-4AA3-8B24-8C690B41E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2120900"/>
            <a:ext cx="3324591" cy="187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EDFCC5-5CB0-4BA2-821E-F4F668FC0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002" y="3992900"/>
            <a:ext cx="3327014" cy="18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7F238C-7C8E-4CBE-9771-EEA4A4768DFF}"/>
              </a:ext>
            </a:extLst>
          </p:cNvPr>
          <p:cNvSpPr txBox="1"/>
          <p:nvPr/>
        </p:nvSpPr>
        <p:spPr>
          <a:xfrm rot="5400000">
            <a:off x="4144328" y="2731638"/>
            <a:ext cx="1867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SYDNEY</a:t>
            </a:r>
            <a:endParaRPr lang="en-AU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AEDFF-0F69-484D-8F72-CF86F461DCF1}"/>
              </a:ext>
            </a:extLst>
          </p:cNvPr>
          <p:cNvSpPr txBox="1"/>
          <p:nvPr/>
        </p:nvSpPr>
        <p:spPr>
          <a:xfrm rot="16200000" flipH="1">
            <a:off x="819738" y="4708932"/>
            <a:ext cx="18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MELBOURNE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1475236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EA031-3726-40EC-841B-E1912BD6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en-AU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0AFC6A-738A-4A41-AB3E-AE08ED4D79B4}"/>
              </a:ext>
            </a:extLst>
          </p:cNvPr>
          <p:cNvSpPr/>
          <p:nvPr/>
        </p:nvSpPr>
        <p:spPr>
          <a:xfrm>
            <a:off x="1222310" y="2565919"/>
            <a:ext cx="2006082" cy="1260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Australian Postcode Data</a:t>
            </a:r>
            <a:r>
              <a:rPr lang="en-US" baseline="30000" dirty="0"/>
              <a:t>(1)</a:t>
            </a:r>
            <a:endParaRPr lang="en-AU" baseline="300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F48F81-82BE-43ED-8B5E-38A0DDCA3CDD}"/>
              </a:ext>
            </a:extLst>
          </p:cNvPr>
          <p:cNvSpPr/>
          <p:nvPr/>
        </p:nvSpPr>
        <p:spPr>
          <a:xfrm>
            <a:off x="3864739" y="2565919"/>
            <a:ext cx="2006082" cy="12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Subset to Sydney and Melbourne</a:t>
            </a:r>
            <a:endParaRPr lang="en-AU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85E7E0-A2B8-4868-9013-1E505DB8DBA2}"/>
              </a:ext>
            </a:extLst>
          </p:cNvPr>
          <p:cNvSpPr/>
          <p:nvPr/>
        </p:nvSpPr>
        <p:spPr>
          <a:xfrm>
            <a:off x="9149598" y="4168919"/>
            <a:ext cx="2006082" cy="12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Locations Grouped by Category</a:t>
            </a:r>
            <a:endParaRPr lang="en-AU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516307-619A-484B-993F-BEFA27149073}"/>
              </a:ext>
            </a:extLst>
          </p:cNvPr>
          <p:cNvSpPr/>
          <p:nvPr/>
        </p:nvSpPr>
        <p:spPr>
          <a:xfrm>
            <a:off x="3864739" y="4168919"/>
            <a:ext cx="2006082" cy="1260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Foursquare Location Data</a:t>
            </a:r>
            <a:r>
              <a:rPr lang="en-US" baseline="30000" dirty="0"/>
              <a:t>(2)</a:t>
            </a:r>
            <a:endParaRPr lang="en-AU" baseline="30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1F3566-A0CB-4DF2-B9C4-8EFCEC68D39A}"/>
              </a:ext>
            </a:extLst>
          </p:cNvPr>
          <p:cNvSpPr/>
          <p:nvPr/>
        </p:nvSpPr>
        <p:spPr>
          <a:xfrm>
            <a:off x="6507168" y="4168919"/>
            <a:ext cx="2006082" cy="12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Sydney and Melbourne Locations</a:t>
            </a:r>
            <a:endParaRPr lang="en-AU" dirty="0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51C991D-D33C-4F10-BE82-C66A8236F929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5870821" y="3195919"/>
            <a:ext cx="636347" cy="1603000"/>
          </a:xfrm>
          <a:prstGeom prst="curvedConnector3">
            <a:avLst/>
          </a:prstGeom>
          <a:ln w="254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187F70A-96CF-430D-A276-345549E840E0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870821" y="4798919"/>
            <a:ext cx="636347" cy="0"/>
          </a:xfrm>
          <a:prstGeom prst="straightConnector1">
            <a:avLst/>
          </a:prstGeom>
          <a:ln w="254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ustralia Post Parcel Post + Tracking + Insurance – What2Buy.com.au">
            <a:extLst>
              <a:ext uri="{FF2B5EF4-FFF2-40B4-BE49-F238E27FC236}">
                <a16:creationId xmlns:a16="http://schemas.microsoft.com/office/drawing/2014/main" id="{3B2DB182-B561-4431-AAAE-E0AA46B3A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597" y="2639794"/>
            <a:ext cx="64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ursquare | Slack App Directory">
            <a:extLst>
              <a:ext uri="{FF2B5EF4-FFF2-40B4-BE49-F238E27FC236}">
                <a16:creationId xmlns:a16="http://schemas.microsoft.com/office/drawing/2014/main" id="{C0C13ABF-CF64-4D40-A6A5-16B1CA57F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739" y="4187581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31B92DC9-3F4F-4B80-9DC4-379CFC339E6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228392" y="3195919"/>
            <a:ext cx="636347" cy="0"/>
          </a:xfrm>
          <a:prstGeom prst="straightConnector1">
            <a:avLst/>
          </a:prstGeom>
          <a:ln w="254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040E3E0F-B591-4A21-8D6F-5D070C59E7C2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8513250" y="4798919"/>
            <a:ext cx="636348" cy="0"/>
          </a:xfrm>
          <a:prstGeom prst="straightConnector1">
            <a:avLst/>
          </a:prstGeom>
          <a:ln w="254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F1F58B2-3FBA-4A70-A774-5776825D391B}"/>
              </a:ext>
            </a:extLst>
          </p:cNvPr>
          <p:cNvSpPr txBox="1"/>
          <p:nvPr/>
        </p:nvSpPr>
        <p:spPr>
          <a:xfrm>
            <a:off x="41018" y="5878287"/>
            <a:ext cx="288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(1)</a:t>
            </a:r>
            <a:r>
              <a:rPr lang="en-US" sz="1200" dirty="0"/>
              <a:t> </a:t>
            </a:r>
            <a:r>
              <a:rPr lang="en-A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https://www.matthewproctor.com/</a:t>
            </a:r>
            <a:endParaRPr lang="en-AU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U" sz="1200" baseline="30000" dirty="0"/>
              <a:t>(2)</a:t>
            </a:r>
            <a:r>
              <a:rPr lang="en-AU" sz="1200" dirty="0"/>
              <a:t> https://foursquare.com/</a:t>
            </a:r>
          </a:p>
        </p:txBody>
      </p:sp>
    </p:spTree>
    <p:extLst>
      <p:ext uri="{BB962C8B-B14F-4D97-AF65-F5344CB8AC3E}">
        <p14:creationId xmlns:p14="http://schemas.microsoft.com/office/powerpoint/2010/main" val="2644844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EA031-3726-40EC-841B-E1912BD6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Postcodes</a:t>
            </a:r>
            <a:endParaRPr lang="en-AU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0AFC6A-738A-4A41-AB3E-AE08ED4D79B4}"/>
              </a:ext>
            </a:extLst>
          </p:cNvPr>
          <p:cNvSpPr/>
          <p:nvPr/>
        </p:nvSpPr>
        <p:spPr>
          <a:xfrm>
            <a:off x="1222310" y="2565919"/>
            <a:ext cx="2006082" cy="1260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Australian Postcode Data</a:t>
            </a:r>
            <a:r>
              <a:rPr lang="en-US" baseline="30000" dirty="0"/>
              <a:t>(1)</a:t>
            </a:r>
            <a:endParaRPr lang="en-AU" baseline="300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F48F81-82BE-43ED-8B5E-38A0DDCA3CDD}"/>
              </a:ext>
            </a:extLst>
          </p:cNvPr>
          <p:cNvSpPr/>
          <p:nvPr/>
        </p:nvSpPr>
        <p:spPr>
          <a:xfrm>
            <a:off x="3864739" y="2565919"/>
            <a:ext cx="2006082" cy="1260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Subset to Sydney and Melbourne</a:t>
            </a:r>
            <a:endParaRPr lang="en-AU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85E7E0-A2B8-4868-9013-1E505DB8DBA2}"/>
              </a:ext>
            </a:extLst>
          </p:cNvPr>
          <p:cNvSpPr/>
          <p:nvPr/>
        </p:nvSpPr>
        <p:spPr>
          <a:xfrm>
            <a:off x="9149598" y="4168919"/>
            <a:ext cx="2006082" cy="12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Locations Grouped by Category</a:t>
            </a:r>
            <a:endParaRPr lang="en-AU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516307-619A-484B-993F-BEFA27149073}"/>
              </a:ext>
            </a:extLst>
          </p:cNvPr>
          <p:cNvSpPr/>
          <p:nvPr/>
        </p:nvSpPr>
        <p:spPr>
          <a:xfrm>
            <a:off x="3864739" y="4168919"/>
            <a:ext cx="2006082" cy="1260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Foursquare Location Data</a:t>
            </a:r>
            <a:r>
              <a:rPr lang="en-US" baseline="30000" dirty="0"/>
              <a:t>(2)</a:t>
            </a:r>
            <a:endParaRPr lang="en-AU" baseline="30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1F3566-A0CB-4DF2-B9C4-8EFCEC68D39A}"/>
              </a:ext>
            </a:extLst>
          </p:cNvPr>
          <p:cNvSpPr/>
          <p:nvPr/>
        </p:nvSpPr>
        <p:spPr>
          <a:xfrm>
            <a:off x="6507168" y="4168919"/>
            <a:ext cx="2006082" cy="12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Sydney and Melbourne Locations</a:t>
            </a:r>
            <a:endParaRPr lang="en-AU" dirty="0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51C991D-D33C-4F10-BE82-C66A8236F929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5870821" y="3195919"/>
            <a:ext cx="636347" cy="1603000"/>
          </a:xfrm>
          <a:prstGeom prst="curvedConnector3">
            <a:avLst/>
          </a:prstGeom>
          <a:ln w="254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187F70A-96CF-430D-A276-345549E840E0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870821" y="4798919"/>
            <a:ext cx="636347" cy="0"/>
          </a:xfrm>
          <a:prstGeom prst="straightConnector1">
            <a:avLst/>
          </a:prstGeom>
          <a:ln w="254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ustralia Post Parcel Post + Tracking + Insurance – What2Buy.com.au">
            <a:extLst>
              <a:ext uri="{FF2B5EF4-FFF2-40B4-BE49-F238E27FC236}">
                <a16:creationId xmlns:a16="http://schemas.microsoft.com/office/drawing/2014/main" id="{3B2DB182-B561-4431-AAAE-E0AA46B3A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597" y="2639794"/>
            <a:ext cx="64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ursquare | Slack App Directory">
            <a:extLst>
              <a:ext uri="{FF2B5EF4-FFF2-40B4-BE49-F238E27FC236}">
                <a16:creationId xmlns:a16="http://schemas.microsoft.com/office/drawing/2014/main" id="{C0C13ABF-CF64-4D40-A6A5-16B1CA57F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739" y="4187581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31B92DC9-3F4F-4B80-9DC4-379CFC339E6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228392" y="3195919"/>
            <a:ext cx="636347" cy="0"/>
          </a:xfrm>
          <a:prstGeom prst="straightConnector1">
            <a:avLst/>
          </a:prstGeom>
          <a:ln w="254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040E3E0F-B591-4A21-8D6F-5D070C59E7C2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8513250" y="4798919"/>
            <a:ext cx="636348" cy="0"/>
          </a:xfrm>
          <a:prstGeom prst="straightConnector1">
            <a:avLst/>
          </a:prstGeom>
          <a:ln w="254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899A6F8-2EE7-434E-B324-ABFB65D4E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199" y="2606728"/>
            <a:ext cx="5268450" cy="11783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E04A63-5236-419A-8245-8521E7E1FF74}"/>
              </a:ext>
            </a:extLst>
          </p:cNvPr>
          <p:cNvSpPr txBox="1"/>
          <p:nvPr/>
        </p:nvSpPr>
        <p:spPr>
          <a:xfrm>
            <a:off x="6188994" y="2059600"/>
            <a:ext cx="1012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Example</a:t>
            </a:r>
            <a:endParaRPr lang="en-AU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640F81-6541-4639-B2D4-F4D696D50DC1}"/>
              </a:ext>
            </a:extLst>
          </p:cNvPr>
          <p:cNvSpPr txBox="1"/>
          <p:nvPr/>
        </p:nvSpPr>
        <p:spPr>
          <a:xfrm>
            <a:off x="41018" y="5878287"/>
            <a:ext cx="288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(1)</a:t>
            </a:r>
            <a:r>
              <a:rPr lang="en-US" sz="1200" dirty="0"/>
              <a:t> </a:t>
            </a:r>
            <a:r>
              <a:rPr lang="en-A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https://www.matthewproctor.com/</a:t>
            </a:r>
            <a:endParaRPr lang="en-AU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U" sz="1200" baseline="30000" dirty="0"/>
              <a:t>(2)</a:t>
            </a:r>
            <a:r>
              <a:rPr lang="en-AU" sz="1200" dirty="0"/>
              <a:t> https://foursquare.com/</a:t>
            </a:r>
          </a:p>
        </p:txBody>
      </p:sp>
    </p:spTree>
    <p:extLst>
      <p:ext uri="{BB962C8B-B14F-4D97-AF65-F5344CB8AC3E}">
        <p14:creationId xmlns:p14="http://schemas.microsoft.com/office/powerpoint/2010/main" val="2702491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EA031-3726-40EC-841B-E1912BD6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Postcodes </a:t>
            </a:r>
            <a:r>
              <a:rPr lang="en-US" sz="4000" dirty="0"/>
              <a:t>– Radius Calculation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27AAB-AA42-4C48-88F6-BC7FAC8883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Postcode data was used to estimate the size for each of the four local government areas selected for each city</a:t>
            </a:r>
          </a:p>
          <a:p>
            <a:r>
              <a:rPr lang="en-US" dirty="0"/>
              <a:t>This allowed Foursquare to use an suitable radius in its search for each postcode</a:t>
            </a:r>
          </a:p>
          <a:p>
            <a:r>
              <a:rPr lang="en-US" dirty="0"/>
              <a:t>Melbourne results are displayed, with inner city postcodes having smaller radii than outer suburbs</a:t>
            </a:r>
            <a:endParaRPr lang="en-AU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1A9B40E-EC88-41BA-8DF1-C30FE9A656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97DC7E-9E70-440D-B71B-73F30D8E2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4" r="14103"/>
          <a:stretch/>
        </p:blipFill>
        <p:spPr>
          <a:xfrm>
            <a:off x="6515944" y="2120900"/>
            <a:ext cx="4642538" cy="349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7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EA031-3726-40EC-841B-E1912BD6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Locations</a:t>
            </a:r>
            <a:endParaRPr lang="en-AU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0AFC6A-738A-4A41-AB3E-AE08ED4D79B4}"/>
              </a:ext>
            </a:extLst>
          </p:cNvPr>
          <p:cNvSpPr/>
          <p:nvPr/>
        </p:nvSpPr>
        <p:spPr>
          <a:xfrm>
            <a:off x="1222310" y="2565919"/>
            <a:ext cx="2006082" cy="1260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Australian Postcode Data</a:t>
            </a:r>
            <a:r>
              <a:rPr lang="en-US" baseline="30000" dirty="0"/>
              <a:t>(1)</a:t>
            </a:r>
            <a:endParaRPr lang="en-AU" baseline="300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F48F81-82BE-43ED-8B5E-38A0DDCA3CDD}"/>
              </a:ext>
            </a:extLst>
          </p:cNvPr>
          <p:cNvSpPr/>
          <p:nvPr/>
        </p:nvSpPr>
        <p:spPr>
          <a:xfrm>
            <a:off x="3864739" y="2565919"/>
            <a:ext cx="2006082" cy="12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Subset to Sydney and Melbourne</a:t>
            </a:r>
            <a:endParaRPr lang="en-AU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85E7E0-A2B8-4868-9013-1E505DB8DBA2}"/>
              </a:ext>
            </a:extLst>
          </p:cNvPr>
          <p:cNvSpPr/>
          <p:nvPr/>
        </p:nvSpPr>
        <p:spPr>
          <a:xfrm>
            <a:off x="9149598" y="4168919"/>
            <a:ext cx="2006082" cy="12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Locations Grouped by Category</a:t>
            </a:r>
            <a:endParaRPr lang="en-AU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516307-619A-484B-993F-BEFA27149073}"/>
              </a:ext>
            </a:extLst>
          </p:cNvPr>
          <p:cNvSpPr/>
          <p:nvPr/>
        </p:nvSpPr>
        <p:spPr>
          <a:xfrm>
            <a:off x="3864739" y="4168919"/>
            <a:ext cx="2006082" cy="1260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Foursquare Location Data</a:t>
            </a:r>
            <a:r>
              <a:rPr lang="en-US" baseline="30000" dirty="0"/>
              <a:t>(2)</a:t>
            </a:r>
            <a:endParaRPr lang="en-AU" baseline="30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1F3566-A0CB-4DF2-B9C4-8EFCEC68D39A}"/>
              </a:ext>
            </a:extLst>
          </p:cNvPr>
          <p:cNvSpPr/>
          <p:nvPr/>
        </p:nvSpPr>
        <p:spPr>
          <a:xfrm>
            <a:off x="6507168" y="4168919"/>
            <a:ext cx="2006082" cy="1260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Sydney and Melbourne Locations</a:t>
            </a:r>
            <a:endParaRPr lang="en-AU" dirty="0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51C991D-D33C-4F10-BE82-C66A8236F929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5870821" y="3195919"/>
            <a:ext cx="636347" cy="1603000"/>
          </a:xfrm>
          <a:prstGeom prst="curvedConnector3">
            <a:avLst/>
          </a:prstGeom>
          <a:ln w="254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187F70A-96CF-430D-A276-345549E840E0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870821" y="4798919"/>
            <a:ext cx="636347" cy="0"/>
          </a:xfrm>
          <a:prstGeom prst="straightConnector1">
            <a:avLst/>
          </a:prstGeom>
          <a:ln w="254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ustralia Post Parcel Post + Tracking + Insurance – What2Buy.com.au">
            <a:extLst>
              <a:ext uri="{FF2B5EF4-FFF2-40B4-BE49-F238E27FC236}">
                <a16:creationId xmlns:a16="http://schemas.microsoft.com/office/drawing/2014/main" id="{3B2DB182-B561-4431-AAAE-E0AA46B3A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597" y="2639794"/>
            <a:ext cx="64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ursquare | Slack App Directory">
            <a:extLst>
              <a:ext uri="{FF2B5EF4-FFF2-40B4-BE49-F238E27FC236}">
                <a16:creationId xmlns:a16="http://schemas.microsoft.com/office/drawing/2014/main" id="{C0C13ABF-CF64-4D40-A6A5-16B1CA57F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739" y="4187581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31B92DC9-3F4F-4B80-9DC4-379CFC339E6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228392" y="3195919"/>
            <a:ext cx="636347" cy="0"/>
          </a:xfrm>
          <a:prstGeom prst="straightConnector1">
            <a:avLst/>
          </a:prstGeom>
          <a:ln w="254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040E3E0F-B591-4A21-8D6F-5D070C59E7C2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8513250" y="4798919"/>
            <a:ext cx="636348" cy="0"/>
          </a:xfrm>
          <a:prstGeom prst="straightConnector1">
            <a:avLst/>
          </a:prstGeom>
          <a:ln w="254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5B42DA6-972D-4A87-9478-CEA9FCDDB8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095"/>
          <a:stretch/>
        </p:blipFill>
        <p:spPr>
          <a:xfrm>
            <a:off x="6210766" y="2565922"/>
            <a:ext cx="5617998" cy="12599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FB0EA4-B762-48E6-9691-81AECDA86815}"/>
              </a:ext>
            </a:extLst>
          </p:cNvPr>
          <p:cNvSpPr txBox="1"/>
          <p:nvPr/>
        </p:nvSpPr>
        <p:spPr>
          <a:xfrm>
            <a:off x="6188994" y="2059600"/>
            <a:ext cx="1012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Example</a:t>
            </a:r>
            <a:endParaRPr lang="en-AU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4B4ECF-873C-4870-9F3B-A3BF864C8A3D}"/>
              </a:ext>
            </a:extLst>
          </p:cNvPr>
          <p:cNvSpPr txBox="1"/>
          <p:nvPr/>
        </p:nvSpPr>
        <p:spPr>
          <a:xfrm>
            <a:off x="41018" y="5878287"/>
            <a:ext cx="288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(1)</a:t>
            </a:r>
            <a:r>
              <a:rPr lang="en-US" sz="1200" dirty="0"/>
              <a:t> </a:t>
            </a:r>
            <a:r>
              <a:rPr lang="en-A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https://www.matthewproctor.com/</a:t>
            </a:r>
            <a:endParaRPr lang="en-AU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U" sz="1200" baseline="30000" dirty="0"/>
              <a:t>(2)</a:t>
            </a:r>
            <a:r>
              <a:rPr lang="en-AU" sz="1200" dirty="0"/>
              <a:t> https://foursquare.com/</a:t>
            </a:r>
          </a:p>
        </p:txBody>
      </p:sp>
    </p:spTree>
    <p:extLst>
      <p:ext uri="{BB962C8B-B14F-4D97-AF65-F5344CB8AC3E}">
        <p14:creationId xmlns:p14="http://schemas.microsoft.com/office/powerpoint/2010/main" val="2265986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EA031-3726-40EC-841B-E1912BD6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Location Groups</a:t>
            </a:r>
            <a:endParaRPr lang="en-AU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0AFC6A-738A-4A41-AB3E-AE08ED4D79B4}"/>
              </a:ext>
            </a:extLst>
          </p:cNvPr>
          <p:cNvSpPr/>
          <p:nvPr/>
        </p:nvSpPr>
        <p:spPr>
          <a:xfrm>
            <a:off x="1222310" y="2565919"/>
            <a:ext cx="2006082" cy="1260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Australian Postcode Data</a:t>
            </a:r>
            <a:r>
              <a:rPr lang="en-US" baseline="30000" dirty="0"/>
              <a:t>(1)</a:t>
            </a:r>
            <a:endParaRPr lang="en-AU" baseline="300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F48F81-82BE-43ED-8B5E-38A0DDCA3CDD}"/>
              </a:ext>
            </a:extLst>
          </p:cNvPr>
          <p:cNvSpPr/>
          <p:nvPr/>
        </p:nvSpPr>
        <p:spPr>
          <a:xfrm>
            <a:off x="3864739" y="2565919"/>
            <a:ext cx="2006082" cy="12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Subset to Sydney and Melbourne</a:t>
            </a:r>
            <a:endParaRPr lang="en-AU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85E7E0-A2B8-4868-9013-1E505DB8DBA2}"/>
              </a:ext>
            </a:extLst>
          </p:cNvPr>
          <p:cNvSpPr/>
          <p:nvPr/>
        </p:nvSpPr>
        <p:spPr>
          <a:xfrm>
            <a:off x="9149598" y="4168919"/>
            <a:ext cx="2006082" cy="1260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Locations Grouped by Category</a:t>
            </a:r>
            <a:endParaRPr lang="en-AU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516307-619A-484B-993F-BEFA27149073}"/>
              </a:ext>
            </a:extLst>
          </p:cNvPr>
          <p:cNvSpPr/>
          <p:nvPr/>
        </p:nvSpPr>
        <p:spPr>
          <a:xfrm>
            <a:off x="3864739" y="4168919"/>
            <a:ext cx="2006082" cy="1260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Foursquare Location Data</a:t>
            </a:r>
            <a:r>
              <a:rPr lang="en-US" baseline="30000" dirty="0"/>
              <a:t>(2)</a:t>
            </a:r>
            <a:endParaRPr lang="en-AU" baseline="30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1F3566-A0CB-4DF2-B9C4-8EFCEC68D39A}"/>
              </a:ext>
            </a:extLst>
          </p:cNvPr>
          <p:cNvSpPr/>
          <p:nvPr/>
        </p:nvSpPr>
        <p:spPr>
          <a:xfrm>
            <a:off x="6507168" y="4168919"/>
            <a:ext cx="2006082" cy="12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Sydney and</a:t>
            </a:r>
            <a:r>
              <a:rPr lang="en-US" dirty="0"/>
              <a:t> Melbourne Locations</a:t>
            </a:r>
            <a:endParaRPr lang="en-AU" dirty="0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51C991D-D33C-4F10-BE82-C66A8236F929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5870821" y="3195919"/>
            <a:ext cx="636347" cy="1603000"/>
          </a:xfrm>
          <a:prstGeom prst="curvedConnector3">
            <a:avLst/>
          </a:prstGeom>
          <a:ln w="254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187F70A-96CF-430D-A276-345549E840E0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870821" y="4798919"/>
            <a:ext cx="636347" cy="0"/>
          </a:xfrm>
          <a:prstGeom prst="straightConnector1">
            <a:avLst/>
          </a:prstGeom>
          <a:ln w="254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ustralia Post Parcel Post + Tracking + Insurance – What2Buy.com.au">
            <a:extLst>
              <a:ext uri="{FF2B5EF4-FFF2-40B4-BE49-F238E27FC236}">
                <a16:creationId xmlns:a16="http://schemas.microsoft.com/office/drawing/2014/main" id="{3B2DB182-B561-4431-AAAE-E0AA46B3A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597" y="2639794"/>
            <a:ext cx="64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ursquare | Slack App Directory">
            <a:extLst>
              <a:ext uri="{FF2B5EF4-FFF2-40B4-BE49-F238E27FC236}">
                <a16:creationId xmlns:a16="http://schemas.microsoft.com/office/drawing/2014/main" id="{C0C13ABF-CF64-4D40-A6A5-16B1CA57F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739" y="4187581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31B92DC9-3F4F-4B80-9DC4-379CFC339E6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228392" y="3195919"/>
            <a:ext cx="636347" cy="0"/>
          </a:xfrm>
          <a:prstGeom prst="straightConnector1">
            <a:avLst/>
          </a:prstGeom>
          <a:ln w="254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040E3E0F-B591-4A21-8D6F-5D070C59E7C2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8513250" y="4798919"/>
            <a:ext cx="636348" cy="0"/>
          </a:xfrm>
          <a:prstGeom prst="straightConnector1">
            <a:avLst/>
          </a:prstGeom>
          <a:ln w="254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5B42DA6-972D-4A87-9478-CEA9FCDDB8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010"/>
          <a:stretch/>
        </p:blipFill>
        <p:spPr>
          <a:xfrm>
            <a:off x="6507168" y="2565919"/>
            <a:ext cx="4217359" cy="12599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65C7B6-5C0F-4A7A-AB9C-447ED3747082}"/>
              </a:ext>
            </a:extLst>
          </p:cNvPr>
          <p:cNvSpPr txBox="1"/>
          <p:nvPr/>
        </p:nvSpPr>
        <p:spPr>
          <a:xfrm>
            <a:off x="6188994" y="2059600"/>
            <a:ext cx="1012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Example</a:t>
            </a:r>
            <a:endParaRPr lang="en-AU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F0AF39-3AD4-4C0E-8712-104A53BB2C84}"/>
              </a:ext>
            </a:extLst>
          </p:cNvPr>
          <p:cNvSpPr txBox="1"/>
          <p:nvPr/>
        </p:nvSpPr>
        <p:spPr>
          <a:xfrm>
            <a:off x="41018" y="5878287"/>
            <a:ext cx="288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(1)</a:t>
            </a:r>
            <a:r>
              <a:rPr lang="en-US" sz="1200" dirty="0"/>
              <a:t> </a:t>
            </a:r>
            <a:r>
              <a:rPr lang="en-A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https://www.matthewproctor.com/</a:t>
            </a:r>
            <a:endParaRPr lang="en-AU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AU" sz="1200" baseline="30000" dirty="0"/>
              <a:t>(2)</a:t>
            </a:r>
            <a:r>
              <a:rPr lang="en-AU" sz="1200" dirty="0"/>
              <a:t> https://foursquare.com/</a:t>
            </a:r>
          </a:p>
        </p:txBody>
      </p:sp>
    </p:spTree>
    <p:extLst>
      <p:ext uri="{BB962C8B-B14F-4D97-AF65-F5344CB8AC3E}">
        <p14:creationId xmlns:p14="http://schemas.microsoft.com/office/powerpoint/2010/main" val="204713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B97E-73BE-4784-9416-F0C66F69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Postcodes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828A4-0774-42EF-A40C-4982D1A478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Grouped location data was used to profile postcodes by penetration of each group</a:t>
            </a:r>
          </a:p>
          <a:p>
            <a:r>
              <a:rPr lang="en-AU" dirty="0"/>
              <a:t>The top three location groups are shown for Sydney and Melbourne city centres</a:t>
            </a:r>
          </a:p>
          <a:p>
            <a:r>
              <a:rPr lang="en-AU" dirty="0"/>
              <a:t>Sydney seems more functional with transport its number one feature, while Melbourne appears more consumer-friendly with retail, food and entertainment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F4471-3E06-4E35-9BD3-D1D55FE51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6613" y="2120900"/>
            <a:ext cx="4639736" cy="3748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800" b="1" dirty="0"/>
              <a:t>Sydney City: 2000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AU" sz="1800" dirty="0"/>
              <a:t>1.   Transport		50%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AU" sz="1800" dirty="0"/>
              <a:t>2.   Nature         		40%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AU" sz="1800" dirty="0"/>
              <a:t>3.   Cultural         		10%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AU" sz="1800" b="1" dirty="0"/>
              <a:t>Melbourne City: 3000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AU" sz="1800" dirty="0"/>
              <a:t>1.   Retail			29%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AU" sz="1800" dirty="0"/>
              <a:t>2.   International Cuisine	24%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AU" sz="1800" dirty="0"/>
              <a:t>3.   Entertainment		16%</a:t>
            </a:r>
          </a:p>
        </p:txBody>
      </p:sp>
    </p:spTree>
    <p:extLst>
      <p:ext uri="{BB962C8B-B14F-4D97-AF65-F5344CB8AC3E}">
        <p14:creationId xmlns:p14="http://schemas.microsoft.com/office/powerpoint/2010/main" val="77404714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{DE2FE616-F68C-43E2-8024-895EC3828B62}tf56160789_win32</Template>
  <TotalTime>978</TotalTime>
  <Words>815</Words>
  <Application>Microsoft Office PowerPoint</Application>
  <PresentationFormat>Widescreen</PresentationFormat>
  <Paragraphs>90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Bookman Old Style</vt:lpstr>
      <vt:lpstr>Calibri</vt:lpstr>
      <vt:lpstr>Franklin Gothic Book</vt:lpstr>
      <vt:lpstr>Wingdings</vt:lpstr>
      <vt:lpstr>1_RetrospectVTI</vt:lpstr>
      <vt:lpstr>Settling the Great Australian Rivalry</vt:lpstr>
      <vt:lpstr>We've got Australian booze and the Melbourne Cup each year. Sydney's girls are way out front but we've got stronger beer.</vt:lpstr>
      <vt:lpstr>Introduction</vt:lpstr>
      <vt:lpstr>Data</vt:lpstr>
      <vt:lpstr>Data: Postcodes</vt:lpstr>
      <vt:lpstr>Data: Postcodes – Radius Calculation</vt:lpstr>
      <vt:lpstr>Data: Locations</vt:lpstr>
      <vt:lpstr>Data: Location Groups</vt:lpstr>
      <vt:lpstr>Profiling Postcodes</vt:lpstr>
      <vt:lpstr>Identifying Types of Postcodes</vt:lpstr>
      <vt:lpstr>Interpreting the Segments</vt:lpstr>
      <vt:lpstr>Comparing Sydney &amp; Melbourne</vt:lpstr>
      <vt:lpstr>Sydney</vt:lpstr>
      <vt:lpstr>Findings</vt:lpstr>
      <vt:lpstr>Conclusion</vt:lpstr>
      <vt:lpstr>And the winner is… Sydney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Settling the Great Australian Rivalry</dc:title>
  <dc:creator>Scott Harrison</dc:creator>
  <cp:lastModifiedBy>Scott Harrison</cp:lastModifiedBy>
  <cp:revision>21</cp:revision>
  <dcterms:created xsi:type="dcterms:W3CDTF">2020-11-22T04:46:38Z</dcterms:created>
  <dcterms:modified xsi:type="dcterms:W3CDTF">2020-11-23T08:31:47Z</dcterms:modified>
</cp:coreProperties>
</file>